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76" r:id="rId3"/>
    <p:sldId id="273" r:id="rId4"/>
    <p:sldId id="272" r:id="rId5"/>
    <p:sldId id="274" r:id="rId6"/>
    <p:sldId id="277" r:id="rId7"/>
    <p:sldId id="259" r:id="rId8"/>
    <p:sldId id="258" r:id="rId9"/>
    <p:sldId id="260" r:id="rId10"/>
    <p:sldId id="263" r:id="rId11"/>
    <p:sldId id="262" r:id="rId12"/>
    <p:sldId id="271" r:id="rId13"/>
    <p:sldId id="265" r:id="rId14"/>
    <p:sldId id="275" r:id="rId15"/>
    <p:sldId id="268" r:id="rId16"/>
    <p:sldId id="269"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4/01/2022</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dirty="0"/>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1/4/2022</a:t>
            </a:fld>
            <a:endParaRPr lang="en-US" dirty="0"/>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1/4/2022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dirty="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dirty="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100" dirty="0"/>
              <a:t>And other more serious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55"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CE0EB26F-0503-4549-8E4B-6210B33905D4}"/>
              </a:ext>
            </a:extLst>
          </p:cNvPr>
          <p:cNvPicPr>
            <a:picLocks noChangeAspect="1"/>
          </p:cNvPicPr>
          <p:nvPr/>
        </p:nvPicPr>
        <p:blipFill>
          <a:blip r:embed="rId2"/>
          <a:stretch>
            <a:fillRect/>
          </a:stretch>
        </p:blipFill>
        <p:spPr>
          <a:xfrm>
            <a:off x="165943" y="165255"/>
            <a:ext cx="10554693" cy="3928288"/>
          </a:xfrm>
          <a:prstGeom prst="rect">
            <a:avLst/>
          </a:prstGeom>
        </p:spPr>
      </p:pic>
      <p:pic>
        <p:nvPicPr>
          <p:cNvPr id="10" name="Picture 9">
            <a:extLst>
              <a:ext uri="{FF2B5EF4-FFF2-40B4-BE49-F238E27FC236}">
                <a16:creationId xmlns:a16="http://schemas.microsoft.com/office/drawing/2014/main" id="{C3C70FAD-0E5E-42B9-B744-7F567E6E090B}"/>
              </a:ext>
            </a:extLst>
          </p:cNvPr>
          <p:cNvPicPr>
            <a:picLocks noChangeAspect="1"/>
          </p:cNvPicPr>
          <p:nvPr/>
        </p:nvPicPr>
        <p:blipFill>
          <a:blip r:embed="rId3"/>
          <a:stretch>
            <a:fillRect/>
          </a:stretch>
        </p:blipFill>
        <p:spPr>
          <a:xfrm>
            <a:off x="4258606" y="4185064"/>
            <a:ext cx="6744047" cy="2457576"/>
          </a:xfrm>
          <a:prstGeom prst="rect">
            <a:avLst/>
          </a:prstGeom>
        </p:spPr>
      </p:pic>
      <p:sp>
        <p:nvSpPr>
          <p:cNvPr id="11" name="TextBox 10">
            <a:extLst>
              <a:ext uri="{FF2B5EF4-FFF2-40B4-BE49-F238E27FC236}">
                <a16:creationId xmlns:a16="http://schemas.microsoft.com/office/drawing/2014/main" id="{84FE81C6-F191-47B9-9B9B-3F660C67B2EA}"/>
              </a:ext>
            </a:extLst>
          </p:cNvPr>
          <p:cNvSpPr txBox="1"/>
          <p:nvPr/>
        </p:nvSpPr>
        <p:spPr>
          <a:xfrm>
            <a:off x="165943" y="4327843"/>
            <a:ext cx="4853191" cy="2062103"/>
          </a:xfrm>
          <a:prstGeom prst="rect">
            <a:avLst/>
          </a:prstGeom>
          <a:noFill/>
        </p:spPr>
        <p:txBody>
          <a:bodyPr wrap="square" rtlCol="0">
            <a:spAutoFit/>
          </a:bodyPr>
          <a:lstStyle/>
          <a:p>
            <a:r>
              <a:rPr lang="en-AU" sz="2000" dirty="0">
                <a:solidFill>
                  <a:schemeClr val="tx2"/>
                </a:solidFill>
                <a:latin typeface="+mj-lt"/>
                <a:ea typeface="+mj-ea"/>
                <a:cs typeface="+mj-cs"/>
              </a:rPr>
              <a:t>Note:</a:t>
            </a:r>
          </a:p>
          <a:p>
            <a:endParaRPr lang="en-AU" dirty="0"/>
          </a:p>
          <a:p>
            <a:pPr marL="285750" indent="-285750">
              <a:buFont typeface="Arial" panose="020B0604020202020204" pitchFamily="34" charset="0"/>
              <a:buChar char="•"/>
            </a:pPr>
            <a:r>
              <a:rPr lang="en-AU" dirty="0">
                <a:latin typeface="Consolas" panose="020B0609020204030204" pitchFamily="49" charset="0"/>
              </a:rPr>
              <a:t>Assault is the most common crime in in this category 64%! </a:t>
            </a:r>
          </a:p>
          <a:p>
            <a:endParaRPr lang="en-AU" dirty="0">
              <a:latin typeface="Consolas" panose="020B0609020204030204" pitchFamily="49" charset="0"/>
            </a:endParaRPr>
          </a:p>
          <a:p>
            <a:pPr marL="285750" indent="-285750">
              <a:buFont typeface="Arial" panose="020B0604020202020204" pitchFamily="34" charset="0"/>
              <a:buChar char="•"/>
            </a:pPr>
            <a:r>
              <a:rPr lang="en-AU" dirty="0">
                <a:latin typeface="Consolas" panose="020B0609020204030204" pitchFamily="49" charset="0"/>
              </a:rPr>
              <a:t>Assault has increased each year despite Covid 19 lockdowns.</a:t>
            </a:r>
          </a:p>
        </p:txBody>
      </p:sp>
    </p:spTree>
    <p:extLst>
      <p:ext uri="{BB962C8B-B14F-4D97-AF65-F5344CB8AC3E}">
        <p14:creationId xmlns:p14="http://schemas.microsoft.com/office/powerpoint/2010/main" val="1959555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55"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a:extLst>
              <a:ext uri="{FF2B5EF4-FFF2-40B4-BE49-F238E27FC236}">
                <a16:creationId xmlns:a16="http://schemas.microsoft.com/office/drawing/2014/main" id="{0E3B6C27-67C4-4DA4-8001-6C35084B5AF8}"/>
              </a:ext>
            </a:extLst>
          </p:cNvPr>
          <p:cNvPicPr>
            <a:picLocks noChangeAspect="1"/>
          </p:cNvPicPr>
          <p:nvPr/>
        </p:nvPicPr>
        <p:blipFill>
          <a:blip r:embed="rId2"/>
          <a:stretch>
            <a:fillRect/>
          </a:stretch>
        </p:blipFill>
        <p:spPr>
          <a:xfrm>
            <a:off x="114578" y="-9749"/>
            <a:ext cx="5481794" cy="3049607"/>
          </a:xfrm>
          <a:prstGeom prst="rect">
            <a:avLst/>
          </a:prstGeom>
        </p:spPr>
      </p:pic>
      <p:pic>
        <p:nvPicPr>
          <p:cNvPr id="140" name="Picture 139">
            <a:extLst>
              <a:ext uri="{FF2B5EF4-FFF2-40B4-BE49-F238E27FC236}">
                <a16:creationId xmlns:a16="http://schemas.microsoft.com/office/drawing/2014/main" id="{7CCE4441-F029-4A5C-A4E3-EBC14597033C}"/>
              </a:ext>
            </a:extLst>
          </p:cNvPr>
          <p:cNvPicPr>
            <a:picLocks noChangeAspect="1"/>
          </p:cNvPicPr>
          <p:nvPr/>
        </p:nvPicPr>
        <p:blipFill>
          <a:blip r:embed="rId3"/>
          <a:stretch>
            <a:fillRect/>
          </a:stretch>
        </p:blipFill>
        <p:spPr>
          <a:xfrm>
            <a:off x="5410200" y="102968"/>
            <a:ext cx="5701413" cy="2743708"/>
          </a:xfrm>
          <a:prstGeom prst="rect">
            <a:avLst/>
          </a:prstGeom>
        </p:spPr>
      </p:pic>
      <p:pic>
        <p:nvPicPr>
          <p:cNvPr id="7" name="Picture 6">
            <a:extLst>
              <a:ext uri="{FF2B5EF4-FFF2-40B4-BE49-F238E27FC236}">
                <a16:creationId xmlns:a16="http://schemas.microsoft.com/office/drawing/2014/main" id="{0B83906A-EABE-489F-87ED-F334DB8C92E4}"/>
              </a:ext>
            </a:extLst>
          </p:cNvPr>
          <p:cNvPicPr>
            <a:picLocks noChangeAspect="1"/>
          </p:cNvPicPr>
          <p:nvPr/>
        </p:nvPicPr>
        <p:blipFill>
          <a:blip r:embed="rId4"/>
          <a:stretch>
            <a:fillRect/>
          </a:stretch>
        </p:blipFill>
        <p:spPr>
          <a:xfrm>
            <a:off x="5888175" y="3497089"/>
            <a:ext cx="5199592" cy="2830935"/>
          </a:xfrm>
          <a:prstGeom prst="rect">
            <a:avLst/>
          </a:prstGeom>
        </p:spPr>
      </p:pic>
      <p:sp>
        <p:nvSpPr>
          <p:cNvPr id="141" name="TextBox 140">
            <a:extLst>
              <a:ext uri="{FF2B5EF4-FFF2-40B4-BE49-F238E27FC236}">
                <a16:creationId xmlns:a16="http://schemas.microsoft.com/office/drawing/2014/main" id="{628D81C4-48FC-4368-9C06-08D86F64DCAF}"/>
              </a:ext>
            </a:extLst>
          </p:cNvPr>
          <p:cNvSpPr txBox="1"/>
          <p:nvPr/>
        </p:nvSpPr>
        <p:spPr>
          <a:xfrm>
            <a:off x="143226" y="3267471"/>
            <a:ext cx="5611413" cy="3170099"/>
          </a:xfrm>
          <a:prstGeom prst="rect">
            <a:avLst/>
          </a:prstGeom>
          <a:noFill/>
        </p:spPr>
        <p:txBody>
          <a:bodyPr wrap="square" rtlCol="0">
            <a:spAutoFit/>
          </a:bodyPr>
          <a:lstStyle/>
          <a:p>
            <a:r>
              <a:rPr lang="en-AU" sz="2000" dirty="0">
                <a:solidFill>
                  <a:schemeClr val="tx2"/>
                </a:solidFill>
                <a:latin typeface="+mj-lt"/>
                <a:ea typeface="+mj-ea"/>
                <a:cs typeface="+mj-cs"/>
              </a:rPr>
              <a:t>Note:</a:t>
            </a:r>
          </a:p>
          <a:p>
            <a:endParaRPr lang="en-AU" dirty="0"/>
          </a:p>
          <a:p>
            <a:pPr marL="285750" indent="-285750">
              <a:buFont typeface="Arial" panose="020B0604020202020204" pitchFamily="34" charset="0"/>
              <a:buChar char="•"/>
            </a:pPr>
            <a:r>
              <a:rPr lang="en-AU" dirty="0">
                <a:latin typeface="Consolas" panose="020B0609020204030204" pitchFamily="49" charset="0"/>
              </a:rPr>
              <a:t>Other crimes are dominated by breaching Family violence orders(40%). Jacqueline will explore this issue in more depth.</a:t>
            </a:r>
          </a:p>
          <a:p>
            <a:endParaRPr lang="en-AU" dirty="0">
              <a:latin typeface="Consolas" panose="020B0609020204030204" pitchFamily="49" charset="0"/>
            </a:endParaRPr>
          </a:p>
          <a:p>
            <a:pPr marL="285750" indent="-285750">
              <a:buFont typeface="Arial" panose="020B0604020202020204" pitchFamily="34" charset="0"/>
              <a:buChar char="•"/>
            </a:pPr>
            <a:r>
              <a:rPr lang="en-AU" dirty="0">
                <a:latin typeface="Consolas" panose="020B0609020204030204" pitchFamily="49" charset="0"/>
              </a:rPr>
              <a:t>Disorderly and offensive conduct(57%) and Drug possession(69%) are relatively high.</a:t>
            </a:r>
          </a:p>
          <a:p>
            <a:pPr marL="285750" indent="-285750">
              <a:buFont typeface="Arial" panose="020B0604020202020204" pitchFamily="34" charset="0"/>
              <a:buChar char="•"/>
            </a:pPr>
            <a:endParaRPr lang="en-AU" dirty="0">
              <a:latin typeface="Consolas" panose="020B0609020204030204" pitchFamily="49" charset="0"/>
            </a:endParaRPr>
          </a:p>
          <a:p>
            <a:pPr marL="285750" indent="-285750">
              <a:buFont typeface="Arial" panose="020B0604020202020204" pitchFamily="34" charset="0"/>
              <a:buChar char="•"/>
            </a:pPr>
            <a:r>
              <a:rPr lang="en-AU" dirty="0">
                <a:latin typeface="Consolas" panose="020B0609020204030204" pitchFamily="49" charset="0"/>
              </a:rPr>
              <a:t>Weapons and explosive offences are noteworthy at 35%.</a:t>
            </a:r>
          </a:p>
        </p:txBody>
      </p:sp>
    </p:spTree>
    <p:extLst>
      <p:ext uri="{BB962C8B-B14F-4D97-AF65-F5344CB8AC3E}">
        <p14:creationId xmlns:p14="http://schemas.microsoft.com/office/powerpoint/2010/main" val="297793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ED49-579A-42DB-B8FB-73D3E20BA1EB}"/>
              </a:ext>
            </a:extLst>
          </p:cNvPr>
          <p:cNvSpPr>
            <a:spLocks noGrp="1"/>
          </p:cNvSpPr>
          <p:nvPr>
            <p:ph type="title"/>
          </p:nvPr>
        </p:nvSpPr>
        <p:spPr/>
        <p:txBody>
          <a:bodyPr/>
          <a:lstStyle/>
          <a:p>
            <a:r>
              <a:rPr lang="en-US" sz="4000" dirty="0">
                <a:solidFill>
                  <a:schemeClr val="tx2"/>
                </a:solidFill>
                <a:latin typeface="+mj-lt"/>
                <a:ea typeface="+mj-ea"/>
                <a:cs typeface="+mj-cs"/>
              </a:rPr>
              <a:t>Terminology</a:t>
            </a:r>
            <a:endParaRPr lang="en-US" sz="4000" b="1" i="0" dirty="0">
              <a:effectLst/>
              <a:latin typeface="Slack-Lato"/>
            </a:endParaRPr>
          </a:p>
        </p:txBody>
      </p:sp>
      <p:sp>
        <p:nvSpPr>
          <p:cNvPr id="5" name="TextBox 4">
            <a:extLst>
              <a:ext uri="{FF2B5EF4-FFF2-40B4-BE49-F238E27FC236}">
                <a16:creationId xmlns:a16="http://schemas.microsoft.com/office/drawing/2014/main" id="{BEEF2B93-AC3E-43B7-B916-A7530146AD98}"/>
              </a:ext>
            </a:extLst>
          </p:cNvPr>
          <p:cNvSpPr txBox="1"/>
          <p:nvPr/>
        </p:nvSpPr>
        <p:spPr>
          <a:xfrm>
            <a:off x="284512" y="1828483"/>
            <a:ext cx="10677402" cy="4555093"/>
          </a:xfrm>
          <a:prstGeom prst="rect">
            <a:avLst/>
          </a:prstGeom>
          <a:noFill/>
        </p:spPr>
        <p:txBody>
          <a:bodyPr wrap="square">
            <a:spAutoFit/>
          </a:bodyPr>
          <a:lstStyle/>
          <a:p>
            <a:pPr algn="l"/>
            <a:r>
              <a:rPr lang="en-US" sz="2000" dirty="0">
                <a:solidFill>
                  <a:schemeClr val="tx2"/>
                </a:solidFill>
                <a:latin typeface="+mj-lt"/>
                <a:ea typeface="+mj-ea"/>
                <a:cs typeface="+mj-cs"/>
              </a:rPr>
              <a:t>What is a Police Service Region</a:t>
            </a:r>
            <a:r>
              <a:rPr lang="en-AU" sz="2000" b="1" dirty="0"/>
              <a:t>?</a:t>
            </a:r>
          </a:p>
          <a:p>
            <a:pPr algn="l"/>
            <a:endParaRPr lang="en-AU" sz="1800" b="1" dirty="0"/>
          </a:p>
          <a:p>
            <a:pPr algn="l"/>
            <a:r>
              <a:rPr lang="en-US" dirty="0">
                <a:latin typeface="Consolas" panose="020B0609020204030204" pitchFamily="49" charset="0"/>
              </a:rPr>
              <a:t>Local government areas (LGAs) in Victoria, are sorted into five wider POLICE service regions.  </a:t>
            </a:r>
          </a:p>
          <a:p>
            <a:pPr algn="l"/>
            <a:endParaRPr lang="en-US" dirty="0">
              <a:latin typeface="Consolas" panose="020B0609020204030204" pitchFamily="49" charset="0"/>
            </a:endParaRPr>
          </a:p>
          <a:p>
            <a:pPr algn="l"/>
            <a:r>
              <a:rPr lang="en-US" dirty="0">
                <a:latin typeface="Consolas" panose="020B0609020204030204" pitchFamily="49" charset="0"/>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dirty="0">
              <a:latin typeface="Consolas" panose="020B0609020204030204" pitchFamily="49" charset="0"/>
            </a:endParaRPr>
          </a:p>
          <a:p>
            <a:pPr algn="l"/>
            <a:r>
              <a:rPr lang="en-US" dirty="0">
                <a:latin typeface="Consolas" panose="020B0609020204030204" pitchFamily="49" charset="0"/>
              </a:rPr>
              <a:t>Local councils have the same administrative functions and similar political structures, regardless of their classification. </a:t>
            </a:r>
          </a:p>
          <a:p>
            <a:pPr algn="l"/>
            <a:endParaRPr lang="en-US" dirty="0">
              <a:latin typeface="Consolas" panose="020B0609020204030204" pitchFamily="49" charset="0"/>
            </a:endParaRPr>
          </a:p>
          <a:p>
            <a:r>
              <a:rPr lang="en-US" dirty="0">
                <a:latin typeface="Consolas" panose="020B0609020204030204" pitchFamily="49" charset="0"/>
              </a:rPr>
              <a:t>In the following slides, the sorting of LGAs into five wider POLICE regions is for presentation purposes and has no legal or administrative significance.</a:t>
            </a:r>
          </a:p>
        </p:txBody>
      </p:sp>
      <p:pic>
        <p:nvPicPr>
          <p:cNvPr id="7" name="Picture 6">
            <a:extLst>
              <a:ext uri="{FF2B5EF4-FFF2-40B4-BE49-F238E27FC236}">
                <a16:creationId xmlns:a16="http://schemas.microsoft.com/office/drawing/2014/main" id="{D00106C9-F0AC-42E5-913F-961D951EF6EB}"/>
              </a:ext>
            </a:extLst>
          </p:cNvPr>
          <p:cNvPicPr>
            <a:picLocks noChangeAspect="1"/>
          </p:cNvPicPr>
          <p:nvPr/>
        </p:nvPicPr>
        <p:blipFill>
          <a:blip r:embed="rId2">
            <a:alphaModFix amt="35000"/>
          </a:blip>
          <a:stretch>
            <a:fillRect/>
          </a:stretch>
        </p:blipFill>
        <p:spPr>
          <a:xfrm>
            <a:off x="9625914" y="234778"/>
            <a:ext cx="2281575" cy="1865871"/>
          </a:xfrm>
          <a:prstGeom prst="rect">
            <a:avLst/>
          </a:prstGeom>
        </p:spPr>
      </p:pic>
    </p:spTree>
    <p:extLst>
      <p:ext uri="{BB962C8B-B14F-4D97-AF65-F5344CB8AC3E}">
        <p14:creationId xmlns:p14="http://schemas.microsoft.com/office/powerpoint/2010/main" val="405192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111759" y="4140336"/>
            <a:ext cx="5582797" cy="2339102"/>
          </a:xfrm>
          <a:prstGeom prst="rect">
            <a:avLst/>
          </a:prstGeom>
          <a:noFill/>
        </p:spPr>
        <p:txBody>
          <a:bodyPr wrap="square" rtlCol="0">
            <a:spAutoFit/>
          </a:bodyPr>
          <a:lstStyle/>
          <a:p>
            <a:r>
              <a:rPr lang="en-AU" sz="2000" dirty="0">
                <a:solidFill>
                  <a:schemeClr val="tx2"/>
                </a:solidFill>
                <a:latin typeface="+mj-lt"/>
                <a:ea typeface="+mj-ea"/>
                <a:cs typeface="+mj-cs"/>
              </a:rPr>
              <a:t>Note:</a:t>
            </a:r>
          </a:p>
          <a:p>
            <a:pPr marL="285750" indent="-285750">
              <a:buFont typeface="Arial" panose="020B0604020202020204" pitchFamily="34" charset="0"/>
              <a:buChar char="•"/>
            </a:pPr>
            <a:r>
              <a:rPr lang="en-AU" dirty="0">
                <a:latin typeface="Consolas" panose="020B0609020204030204" pitchFamily="49" charset="0"/>
              </a:rPr>
              <a:t>The Victoria Police Region breakdown shows most crimes are occurring in the North West Region</a:t>
            </a:r>
          </a:p>
          <a:p>
            <a:pPr marL="285750" indent="-285750">
              <a:buFont typeface="Arial" panose="020B0604020202020204" pitchFamily="34" charset="0"/>
              <a:buChar char="•"/>
            </a:pPr>
            <a:r>
              <a:rPr lang="en-AU" dirty="0">
                <a:latin typeface="Consolas" panose="020B0609020204030204" pitchFamily="49" charset="0"/>
              </a:rPr>
              <a:t>Rate per 100k population confirms trend.</a:t>
            </a:r>
          </a:p>
          <a:p>
            <a:pPr marL="285750" indent="-285750">
              <a:buFont typeface="Arial" panose="020B0604020202020204" pitchFamily="34" charset="0"/>
              <a:buChar char="•"/>
            </a:pPr>
            <a:r>
              <a:rPr lang="en-AU" dirty="0">
                <a:latin typeface="Consolas" panose="020B0609020204030204" pitchFamily="49" charset="0"/>
              </a:rPr>
              <a:t>In the following slide we will investigate the LGA‘s of the North West Region</a:t>
            </a:r>
            <a:r>
              <a:rPr lang="en-AU" dirty="0"/>
              <a:t>.</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5694557" y="4137992"/>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sp>
        <p:nvSpPr>
          <p:cNvPr id="4" name="Arrow: Curved Down 3">
            <a:extLst>
              <a:ext uri="{FF2B5EF4-FFF2-40B4-BE49-F238E27FC236}">
                <a16:creationId xmlns:a16="http://schemas.microsoft.com/office/drawing/2014/main" id="{38CDC2D3-08CE-4016-B25A-E78B4D4A169A}"/>
              </a:ext>
            </a:extLst>
          </p:cNvPr>
          <p:cNvSpPr/>
          <p:nvPr/>
        </p:nvSpPr>
        <p:spPr>
          <a:xfrm rot="6675591" flipV="1">
            <a:off x="77352" y="3516092"/>
            <a:ext cx="2381170" cy="21408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2" y="4130346"/>
            <a:ext cx="7357080" cy="2616101"/>
          </a:xfrm>
          <a:prstGeom prst="rect">
            <a:avLst/>
          </a:prstGeom>
          <a:noFill/>
        </p:spPr>
        <p:txBody>
          <a:bodyPr wrap="square" rtlCol="0">
            <a:spAutoFit/>
          </a:bodyPr>
          <a:lstStyle/>
          <a:p>
            <a:r>
              <a:rPr lang="en-AU" sz="2000" dirty="0">
                <a:solidFill>
                  <a:schemeClr val="tx2"/>
                </a:solidFill>
                <a:latin typeface="+mj-lt"/>
                <a:ea typeface="+mj-ea"/>
                <a:cs typeface="+mj-cs"/>
              </a:rPr>
              <a:t>Note:</a:t>
            </a:r>
          </a:p>
          <a:p>
            <a:pPr marL="285750" indent="-285750">
              <a:buFont typeface="Arial" panose="020B0604020202020204" pitchFamily="34" charset="0"/>
              <a:buChar char="•"/>
            </a:pPr>
            <a:r>
              <a:rPr lang="en-AU" dirty="0">
                <a:latin typeface="Consolas" panose="020B0609020204030204" pitchFamily="49" charset="0"/>
              </a:rPr>
              <a:t>In North West Police Region, most crimes are occurring in Melbourne LGA (depicted by Green line).</a:t>
            </a:r>
          </a:p>
          <a:p>
            <a:pPr marL="285750" indent="-285750">
              <a:buFont typeface="Arial" panose="020B0604020202020204" pitchFamily="34" charset="0"/>
              <a:buChar char="•"/>
            </a:pPr>
            <a:r>
              <a:rPr lang="en-AU" dirty="0">
                <a:latin typeface="Consolas" panose="020B0609020204030204" pitchFamily="49" charset="0"/>
              </a:rPr>
              <a:t>The rate per 100,000 population shows a decrease in crime for Melbourne LGA since 2012.</a:t>
            </a:r>
          </a:p>
          <a:p>
            <a:pPr marL="285750" indent="-285750">
              <a:buFont typeface="Arial" panose="020B0604020202020204" pitchFamily="34" charset="0"/>
              <a:buChar char="•"/>
            </a:pPr>
            <a:r>
              <a:rPr lang="en-AU" dirty="0">
                <a:latin typeface="Consolas" panose="020B0609020204030204" pitchFamily="49" charset="0"/>
              </a:rPr>
              <a:t>This decrease is a combination of increased policing and higher population density in the city.</a:t>
            </a:r>
          </a:p>
          <a:p>
            <a:pPr marL="285750" indent="-285750">
              <a:buFont typeface="Arial" panose="020B0604020202020204" pitchFamily="34" charset="0"/>
              <a:buChar char="•"/>
            </a:pPr>
            <a:r>
              <a:rPr lang="en-AU" dirty="0">
                <a:latin typeface="Consolas" panose="020B0609020204030204" pitchFamily="49" charset="0"/>
              </a:rPr>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7495925" y="606829"/>
            <a:ext cx="4557230" cy="2892182"/>
          </a:xfrm>
          <a:prstGeom prst="rect">
            <a:avLst/>
          </a:prstGeom>
        </p:spPr>
      </p:pic>
      <p:pic>
        <p:nvPicPr>
          <p:cNvPr id="9" name="Picture 8">
            <a:extLst>
              <a:ext uri="{FF2B5EF4-FFF2-40B4-BE49-F238E27FC236}">
                <a16:creationId xmlns:a16="http://schemas.microsoft.com/office/drawing/2014/main" id="{E7C46373-47DE-49AB-89C8-64857B62B3F7}"/>
              </a:ext>
            </a:extLst>
          </p:cNvPr>
          <p:cNvPicPr>
            <a:picLocks noChangeAspect="1"/>
          </p:cNvPicPr>
          <p:nvPr/>
        </p:nvPicPr>
        <p:blipFill>
          <a:blip r:embed="rId3"/>
          <a:stretch>
            <a:fillRect/>
          </a:stretch>
        </p:blipFill>
        <p:spPr>
          <a:xfrm>
            <a:off x="138845" y="251236"/>
            <a:ext cx="7357080" cy="3879110"/>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852034" flipV="1">
            <a:off x="3750321" y="2590671"/>
            <a:ext cx="3676316" cy="327810"/>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pic>
        <p:nvPicPr>
          <p:cNvPr id="13" name="Picture 12">
            <a:extLst>
              <a:ext uri="{FF2B5EF4-FFF2-40B4-BE49-F238E27FC236}">
                <a16:creationId xmlns:a16="http://schemas.microsoft.com/office/drawing/2014/main" id="{662BA3DB-1936-46CC-A792-FFB30E497DA3}"/>
              </a:ext>
            </a:extLst>
          </p:cNvPr>
          <p:cNvPicPr>
            <a:picLocks noChangeAspect="1"/>
          </p:cNvPicPr>
          <p:nvPr/>
        </p:nvPicPr>
        <p:blipFill>
          <a:blip r:embed="rId4"/>
          <a:stretch>
            <a:fillRect/>
          </a:stretch>
        </p:blipFill>
        <p:spPr>
          <a:xfrm>
            <a:off x="7188899" y="4072960"/>
            <a:ext cx="5003101" cy="2673487"/>
          </a:xfrm>
          <a:prstGeom prst="rect">
            <a:avLst/>
          </a:prstGeom>
        </p:spPr>
      </p:pic>
    </p:spTree>
    <p:extLst>
      <p:ext uri="{BB962C8B-B14F-4D97-AF65-F5344CB8AC3E}">
        <p14:creationId xmlns:p14="http://schemas.microsoft.com/office/powerpoint/2010/main" val="384437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62103"/>
          </a:xfrm>
          <a:prstGeom prst="rect">
            <a:avLst/>
          </a:prstGeom>
          <a:noFill/>
        </p:spPr>
        <p:txBody>
          <a:bodyPr wrap="square" rtlCol="0">
            <a:spAutoFit/>
          </a:bodyPr>
          <a:lstStyle/>
          <a:p>
            <a:r>
              <a:rPr lang="en-AU" sz="2000" dirty="0">
                <a:solidFill>
                  <a:schemeClr val="tx2"/>
                </a:solidFill>
                <a:latin typeface="+mj-lt"/>
                <a:ea typeface="+mj-ea"/>
                <a:cs typeface="+mj-cs"/>
              </a:rPr>
              <a:t>Note:</a:t>
            </a:r>
          </a:p>
          <a:p>
            <a:pPr marL="285750" indent="-285750">
              <a:buFont typeface="Arial" panose="020B0604020202020204" pitchFamily="34" charset="0"/>
              <a:buChar char="•"/>
            </a:pPr>
            <a:r>
              <a:rPr lang="en-AU" dirty="0">
                <a:latin typeface="Consolas" panose="020B0609020204030204" pitchFamily="49" charset="0"/>
              </a:rPr>
              <a:t>Most Residential crimes are happening inside Homes.</a:t>
            </a:r>
          </a:p>
          <a:p>
            <a:pPr marL="285750" indent="-285750">
              <a:buFont typeface="Arial" panose="020B0604020202020204" pitchFamily="34" charset="0"/>
              <a:buChar char="•"/>
            </a:pPr>
            <a:r>
              <a:rPr lang="en-AU" dirty="0">
                <a:latin typeface="Consolas" panose="020B0609020204030204" pitchFamily="49" charset="0"/>
              </a:rPr>
              <a:t>Streets are where most of the community crimes are occurring.</a:t>
            </a:r>
          </a:p>
          <a:p>
            <a:pPr marL="285750" indent="-285750">
              <a:buFont typeface="Arial" panose="020B0604020202020204" pitchFamily="34" charset="0"/>
              <a:buChar char="•"/>
            </a:pPr>
            <a:r>
              <a:rPr lang="en-AU" dirty="0">
                <a:latin typeface="Consolas" panose="020B0609020204030204" pitchFamily="49" charset="0"/>
              </a:rPr>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589384" y="4674352"/>
            <a:ext cx="4582718" cy="2145058"/>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606712" y="2628367"/>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59911" y="188374"/>
            <a:ext cx="4093475"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83459" y="2124567"/>
            <a:ext cx="1409292" cy="306392"/>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6">
            <a:alphaModFix amt="35000"/>
          </a:blip>
          <a:stretch>
            <a:fillRect/>
          </a:stretch>
        </p:blipFill>
        <p:spPr>
          <a:xfrm>
            <a:off x="7420558" y="433418"/>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7">
            <a:alphaModFix amt="20000"/>
          </a:blip>
          <a:stretch>
            <a:fillRect/>
          </a:stretch>
        </p:blipFill>
        <p:spPr>
          <a:xfrm>
            <a:off x="7421233" y="284956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8">
            <a:alphaModFix amt="20000"/>
          </a:blip>
          <a:stretch>
            <a:fillRect/>
          </a:stretch>
        </p:blipFill>
        <p:spPr>
          <a:xfrm>
            <a:off x="7379919" y="4956859"/>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91B5-5F08-4753-AB1F-BAC40641D4A8}"/>
              </a:ext>
            </a:extLst>
          </p:cNvPr>
          <p:cNvSpPr>
            <a:spLocks noGrp="1"/>
          </p:cNvSpPr>
          <p:nvPr>
            <p:ph type="title"/>
          </p:nvPr>
        </p:nvSpPr>
        <p:spPr/>
        <p:txBody>
          <a:bodyPr/>
          <a:lstStyle/>
          <a:p>
            <a:r>
              <a:rPr lang="en-AU" dirty="0"/>
              <a:t>Order of Presentation</a:t>
            </a:r>
          </a:p>
        </p:txBody>
      </p:sp>
      <p:sp>
        <p:nvSpPr>
          <p:cNvPr id="3" name="TextBox 2">
            <a:extLst>
              <a:ext uri="{FF2B5EF4-FFF2-40B4-BE49-F238E27FC236}">
                <a16:creationId xmlns:a16="http://schemas.microsoft.com/office/drawing/2014/main" id="{1EDA7FFF-F113-472D-8D35-C8A31A012D6C}"/>
              </a:ext>
            </a:extLst>
          </p:cNvPr>
          <p:cNvSpPr txBox="1"/>
          <p:nvPr/>
        </p:nvSpPr>
        <p:spPr>
          <a:xfrm>
            <a:off x="1333500" y="2220686"/>
            <a:ext cx="9525000" cy="2585323"/>
          </a:xfrm>
          <a:prstGeom prst="rect">
            <a:avLst/>
          </a:prstGeom>
          <a:noFill/>
        </p:spPr>
        <p:txBody>
          <a:bodyPr wrap="square" rtlCol="0">
            <a:spAutoFit/>
          </a:bodyPr>
          <a:lstStyle/>
          <a:p>
            <a:r>
              <a:rPr lang="en-AU" dirty="0">
                <a:latin typeface="Consolas" panose="020B0609020204030204" pitchFamily="49" charset="0"/>
              </a:rPr>
              <a:t>1.Introduction &amp; Objectives (Antoinette)</a:t>
            </a:r>
          </a:p>
          <a:p>
            <a:br>
              <a:rPr lang="en-AU" dirty="0">
                <a:latin typeface="Consolas" panose="020B0609020204030204" pitchFamily="49" charset="0"/>
              </a:rPr>
            </a:br>
            <a:r>
              <a:rPr lang="en-AU" dirty="0">
                <a:latin typeface="Consolas" panose="020B0609020204030204" pitchFamily="49" charset="0"/>
              </a:rPr>
              <a:t>2.Criminal Incidents &amp; Recorded Offences (Antoinette)</a:t>
            </a:r>
          </a:p>
          <a:p>
            <a:br>
              <a:rPr lang="en-AU" dirty="0">
                <a:latin typeface="Consolas" panose="020B0609020204030204" pitchFamily="49" charset="0"/>
              </a:rPr>
            </a:br>
            <a:r>
              <a:rPr lang="en-AU" dirty="0">
                <a:latin typeface="Consolas" panose="020B0609020204030204" pitchFamily="49" charset="0"/>
              </a:rPr>
              <a:t>3.Victim Reports &amp; Family Incidents (Jacqueline)</a:t>
            </a:r>
          </a:p>
          <a:p>
            <a:br>
              <a:rPr lang="en-AU" dirty="0">
                <a:latin typeface="Consolas" panose="020B0609020204030204" pitchFamily="49" charset="0"/>
              </a:rPr>
            </a:br>
            <a:r>
              <a:rPr lang="en-AU" dirty="0">
                <a:latin typeface="Consolas" panose="020B0609020204030204" pitchFamily="49" charset="0"/>
              </a:rPr>
              <a:t>4.Crime status &amp; Police Service Areas (Kelvin)</a:t>
            </a:r>
          </a:p>
          <a:p>
            <a:br>
              <a:rPr lang="en-AU" dirty="0">
                <a:latin typeface="Consolas" panose="020B0609020204030204" pitchFamily="49" charset="0"/>
              </a:rPr>
            </a:br>
            <a:r>
              <a:rPr lang="en-AU" dirty="0">
                <a:latin typeface="Consolas" panose="020B0609020204030204" pitchFamily="49" charset="0"/>
              </a:rPr>
              <a:t>5.Victoria Crimes Trends from September 2012 to 2021 (Anh)</a:t>
            </a:r>
          </a:p>
        </p:txBody>
      </p:sp>
    </p:spTree>
    <p:extLst>
      <p:ext uri="{BB962C8B-B14F-4D97-AF65-F5344CB8AC3E}">
        <p14:creationId xmlns:p14="http://schemas.microsoft.com/office/powerpoint/2010/main" val="797622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3C8353-0E5F-4E4A-9A9F-A6A14974B00E}"/>
              </a:ext>
            </a:extLst>
          </p:cNvPr>
          <p:cNvSpPr txBox="1"/>
          <p:nvPr/>
        </p:nvSpPr>
        <p:spPr>
          <a:xfrm>
            <a:off x="667265" y="660678"/>
            <a:ext cx="10008973" cy="5905976"/>
          </a:xfrm>
          <a:prstGeom prst="rect">
            <a:avLst/>
          </a:prstGeom>
          <a:noFill/>
        </p:spPr>
        <p:txBody>
          <a:bodyPr wrap="square" rtlCol="0">
            <a:spAutoFit/>
          </a:bodyPr>
          <a:lstStyle/>
          <a:p>
            <a:r>
              <a:rPr lang="en-US" sz="2000" dirty="0">
                <a:solidFill>
                  <a:schemeClr val="tx2"/>
                </a:solidFill>
                <a:latin typeface="+mj-lt"/>
                <a:ea typeface="+mj-ea"/>
                <a:cs typeface="+mj-cs"/>
              </a:rPr>
              <a:t>Our project team members</a:t>
            </a:r>
            <a:r>
              <a:rPr lang="en-US" sz="2000" b="0" dirty="0">
                <a:effectLst/>
                <a:latin typeface="Consolas" panose="020B0609020204030204" pitchFamily="49" charset="0"/>
              </a:rPr>
              <a:t>:</a:t>
            </a:r>
          </a:p>
          <a:p>
            <a:pPr marL="342900" indent="-342900">
              <a:lnSpc>
                <a:spcPct val="115000"/>
              </a:lnSpc>
              <a:buFont typeface="+mj-lt"/>
              <a:buAutoNum type="arabicPeriod"/>
            </a:pPr>
            <a:r>
              <a:rPr lang="en-US" dirty="0">
                <a:latin typeface="Consolas" panose="020B0609020204030204" pitchFamily="49" charset="0"/>
              </a:rPr>
              <a:t>Antoinette Boyle,  </a:t>
            </a:r>
          </a:p>
          <a:p>
            <a:pPr marL="342900" indent="-342900">
              <a:lnSpc>
                <a:spcPct val="115000"/>
              </a:lnSpc>
              <a:buFont typeface="+mj-lt"/>
              <a:buAutoNum type="arabicPeriod"/>
            </a:pPr>
            <a:r>
              <a:rPr lang="en-US" dirty="0">
                <a:latin typeface="Consolas" panose="020B0609020204030204" pitchFamily="49" charset="0"/>
              </a:rPr>
              <a:t>Jacqueline Xia, </a:t>
            </a:r>
          </a:p>
          <a:p>
            <a:pPr marL="342900" indent="-342900">
              <a:lnSpc>
                <a:spcPct val="115000"/>
              </a:lnSpc>
              <a:buFont typeface="+mj-lt"/>
              <a:buAutoNum type="arabicPeriod"/>
            </a:pPr>
            <a:r>
              <a:rPr lang="en-US" dirty="0">
                <a:latin typeface="Consolas" panose="020B0609020204030204" pitchFamily="49" charset="0"/>
              </a:rPr>
              <a:t>Kelvin Hung Nguyen,</a:t>
            </a:r>
            <a:endParaRPr lang="en-AU" dirty="0">
              <a:latin typeface="Consolas" panose="020B0609020204030204" pitchFamily="49" charset="0"/>
            </a:endParaRPr>
          </a:p>
          <a:p>
            <a:pPr marL="342900" indent="-342900">
              <a:lnSpc>
                <a:spcPct val="115000"/>
              </a:lnSpc>
              <a:buFont typeface="+mj-lt"/>
              <a:buAutoNum type="arabicPeriod"/>
            </a:pPr>
            <a:r>
              <a:rPr lang="en-US" dirty="0">
                <a:latin typeface="Consolas" panose="020B0609020204030204" pitchFamily="49" charset="0"/>
              </a:rPr>
              <a:t>Anh Huong</a:t>
            </a:r>
          </a:p>
          <a:p>
            <a:pPr lvl="1">
              <a:lnSpc>
                <a:spcPct val="115000"/>
              </a:lnSpc>
            </a:pPr>
            <a:endParaRPr lang="en-US" sz="1400" b="1" dirty="0">
              <a:solidFill>
                <a:srgbClr val="082A75"/>
              </a:solidFill>
              <a:latin typeface="Consolas" panose="020B0609020204030204" pitchFamily="49" charset="0"/>
              <a:ea typeface="MS Mincho" panose="02020609040205080304" pitchFamily="49" charset="-128"/>
              <a:cs typeface="Times New Roman" panose="02020603050405020304" pitchFamily="18" charset="0"/>
            </a:endParaRPr>
          </a:p>
          <a:p>
            <a:r>
              <a:rPr lang="en-US" sz="2000" dirty="0">
                <a:solidFill>
                  <a:schemeClr val="tx2"/>
                </a:solidFill>
                <a:latin typeface="+mj-lt"/>
                <a:ea typeface="+mj-ea"/>
                <a:cs typeface="+mj-cs"/>
              </a:rPr>
              <a:t>"Victorian crime statistics" over the last 10 years :</a:t>
            </a:r>
          </a:p>
          <a:p>
            <a:pPr marL="285750" indent="-285750">
              <a:buFont typeface="Arial" panose="020B0604020202020204" pitchFamily="34" charset="0"/>
              <a:buChar char="•"/>
            </a:pPr>
            <a:r>
              <a:rPr lang="en-US" b="0" dirty="0">
                <a:effectLst/>
                <a:latin typeface="Consolas" panose="020B0609020204030204" pitchFamily="49" charset="0"/>
              </a:rPr>
              <a:t>large data set, numerous tables, over 300k rows</a:t>
            </a:r>
          </a:p>
          <a:p>
            <a:pPr marL="285750" indent="-285750">
              <a:buFont typeface="Arial" panose="020B0604020202020204" pitchFamily="34" charset="0"/>
              <a:buChar char="•"/>
            </a:pPr>
            <a:r>
              <a:rPr lang="en-US" dirty="0">
                <a:latin typeface="Consolas" panose="020B0609020204030204" pitchFamily="49" charset="0"/>
              </a:rPr>
              <a:t>i</a:t>
            </a:r>
            <a:r>
              <a:rPr lang="en-US" b="0" dirty="0">
                <a:effectLst/>
                <a:latin typeface="Consolas" panose="020B0609020204030204" pitchFamily="49" charset="0"/>
              </a:rPr>
              <a:t>nterrogated this data using excel and python in </a:t>
            </a:r>
            <a:r>
              <a:rPr lang="en-US" b="0" dirty="0" err="1">
                <a:effectLst/>
                <a:latin typeface="Consolas" panose="020B0609020204030204" pitchFamily="49" charset="0"/>
              </a:rPr>
              <a:t>Jupyter</a:t>
            </a:r>
            <a:r>
              <a:rPr lang="en-US" b="0" dirty="0">
                <a:effectLst/>
                <a:latin typeface="Consolas" panose="020B0609020204030204" pitchFamily="49" charset="0"/>
              </a:rPr>
              <a:t> Notebook</a:t>
            </a:r>
          </a:p>
          <a:p>
            <a:pPr marL="285750" indent="-285750">
              <a:buFont typeface="Arial" panose="020B0604020202020204" pitchFamily="34" charset="0"/>
              <a:buChar char="•"/>
            </a:pPr>
            <a:r>
              <a:rPr lang="en-US" b="0" dirty="0">
                <a:effectLst/>
                <a:latin typeface="Consolas" panose="020B0609020204030204" pitchFamily="49" charset="0"/>
              </a:rPr>
              <a:t>repository on </a:t>
            </a:r>
            <a:r>
              <a:rPr lang="en-US" b="0" dirty="0" err="1">
                <a:effectLst/>
                <a:latin typeface="Consolas" panose="020B0609020204030204" pitchFamily="49" charset="0"/>
              </a:rPr>
              <a:t>Github</a:t>
            </a:r>
            <a:r>
              <a:rPr lang="en-US" b="0" dirty="0">
                <a:effectLst/>
                <a:latin typeface="Consolas" panose="020B0609020204030204" pitchFamily="49" charset="0"/>
              </a:rPr>
              <a:t> </a:t>
            </a:r>
            <a:r>
              <a:rPr lang="en-US" dirty="0">
                <a:latin typeface="Consolas" panose="020B0609020204030204" pitchFamily="49" charset="0"/>
              </a:rPr>
              <a:t>with </a:t>
            </a:r>
            <a:r>
              <a:rPr lang="en-US" b="0" dirty="0">
                <a:effectLst/>
                <a:latin typeface="Consolas" panose="020B0609020204030204" pitchFamily="49" charset="0"/>
              </a:rPr>
              <a:t>branches</a:t>
            </a:r>
          </a:p>
          <a:p>
            <a:endParaRPr lang="en-US" dirty="0">
              <a:solidFill>
                <a:schemeClr val="tx2"/>
              </a:solidFill>
              <a:latin typeface="Consolas" panose="020B0609020204030204" pitchFamily="49" charset="0"/>
              <a:ea typeface="+mj-ea"/>
              <a:cs typeface="+mj-cs"/>
            </a:endParaRPr>
          </a:p>
          <a:p>
            <a:r>
              <a:rPr lang="en-US" sz="2000" dirty="0">
                <a:solidFill>
                  <a:schemeClr val="tx2"/>
                </a:solidFill>
                <a:latin typeface="+mj-lt"/>
                <a:ea typeface="+mj-ea"/>
                <a:cs typeface="+mj-cs"/>
              </a:rPr>
              <a:t>4 key questions:</a:t>
            </a:r>
          </a:p>
          <a:p>
            <a:pPr marL="342900" indent="-342900">
              <a:lnSpc>
                <a:spcPct val="107000"/>
              </a:lnSpc>
              <a:buFont typeface="+mj-lt"/>
              <a:buAutoNum type="arabicPeriod"/>
            </a:pPr>
            <a:r>
              <a:rPr lang="en-US" dirty="0">
                <a:latin typeface="Consolas" panose="020B0609020204030204" pitchFamily="49" charset="0"/>
              </a:rPr>
              <a:t>Top offence types and trends</a:t>
            </a:r>
            <a:endParaRPr lang="en-AU" dirty="0">
              <a:latin typeface="Consolas" panose="020B0609020204030204" pitchFamily="49" charset="0"/>
            </a:endParaRPr>
          </a:p>
          <a:p>
            <a:pPr marL="342900" indent="-342900">
              <a:lnSpc>
                <a:spcPct val="107000"/>
              </a:lnSpc>
              <a:buFont typeface="+mj-lt"/>
              <a:buAutoNum type="arabicPeriod"/>
            </a:pPr>
            <a:r>
              <a:rPr lang="en-US" dirty="0">
                <a:latin typeface="Consolas" panose="020B0609020204030204" pitchFamily="49" charset="0"/>
              </a:rPr>
              <a:t>Top crime by region and concentration</a:t>
            </a:r>
            <a:endParaRPr lang="en-AU" dirty="0">
              <a:latin typeface="Consolas" panose="020B0609020204030204" pitchFamily="49" charset="0"/>
            </a:endParaRPr>
          </a:p>
          <a:p>
            <a:pPr marL="342900" indent="-342900">
              <a:lnSpc>
                <a:spcPct val="107000"/>
              </a:lnSpc>
              <a:buFont typeface="+mj-lt"/>
              <a:buAutoNum type="arabicPeriod"/>
            </a:pPr>
            <a:r>
              <a:rPr lang="en-US" dirty="0">
                <a:latin typeface="Consolas" panose="020B0609020204030204" pitchFamily="49" charset="0"/>
              </a:rPr>
              <a:t>Whether there is a correlation between number of police stations and crimes/offence status?</a:t>
            </a:r>
            <a:endParaRPr lang="en-AU" dirty="0">
              <a:latin typeface="Consolas" panose="020B0609020204030204" pitchFamily="49" charset="0"/>
            </a:endParaRPr>
          </a:p>
          <a:p>
            <a:pPr marL="342900" indent="-342900">
              <a:lnSpc>
                <a:spcPct val="107000"/>
              </a:lnSpc>
              <a:spcAft>
                <a:spcPts val="800"/>
              </a:spcAft>
              <a:buFont typeface="+mj-lt"/>
              <a:buAutoNum type="arabicPeriod"/>
            </a:pPr>
            <a:r>
              <a:rPr lang="en-US" dirty="0">
                <a:latin typeface="Consolas" panose="020B0609020204030204" pitchFamily="49" charset="0"/>
              </a:rPr>
              <a:t>Is there a concentration of police stations, by regions.</a:t>
            </a:r>
          </a:p>
          <a:p>
            <a:pPr lvl="1">
              <a:lnSpc>
                <a:spcPct val="107000"/>
              </a:lnSpc>
              <a:spcAft>
                <a:spcPts val="800"/>
              </a:spcAft>
            </a:pPr>
            <a:endParaRPr lang="en-US" dirty="0">
              <a:latin typeface="Consolas" panose="020B0609020204030204" pitchFamily="49" charset="0"/>
            </a:endParaRPr>
          </a:p>
          <a:p>
            <a:endParaRPr lang="en-AU" dirty="0"/>
          </a:p>
        </p:txBody>
      </p:sp>
      <p:pic>
        <p:nvPicPr>
          <p:cNvPr id="9" name="Picture 8">
            <a:extLst>
              <a:ext uri="{FF2B5EF4-FFF2-40B4-BE49-F238E27FC236}">
                <a16:creationId xmlns:a16="http://schemas.microsoft.com/office/drawing/2014/main" id="{03AACE8B-4A49-4C02-A7AF-B97812374139}"/>
              </a:ext>
            </a:extLst>
          </p:cNvPr>
          <p:cNvPicPr>
            <a:picLocks noChangeAspect="1"/>
          </p:cNvPicPr>
          <p:nvPr/>
        </p:nvPicPr>
        <p:blipFill>
          <a:blip r:embed="rId2">
            <a:alphaModFix amt="70000"/>
          </a:blip>
          <a:stretch>
            <a:fillRect/>
          </a:stretch>
        </p:blipFill>
        <p:spPr>
          <a:xfrm>
            <a:off x="9980761" y="193204"/>
            <a:ext cx="2042669" cy="1333671"/>
          </a:xfrm>
          <a:prstGeom prst="rect">
            <a:avLst/>
          </a:prstGeom>
        </p:spPr>
      </p:pic>
    </p:spTree>
    <p:extLst>
      <p:ext uri="{BB962C8B-B14F-4D97-AF65-F5344CB8AC3E}">
        <p14:creationId xmlns:p14="http://schemas.microsoft.com/office/powerpoint/2010/main" val="417596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Introduction</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371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ED49-579A-42DB-B8FB-73D3E20BA1EB}"/>
              </a:ext>
            </a:extLst>
          </p:cNvPr>
          <p:cNvSpPr>
            <a:spLocks noGrp="1"/>
          </p:cNvSpPr>
          <p:nvPr>
            <p:ph type="title"/>
          </p:nvPr>
        </p:nvSpPr>
        <p:spPr/>
        <p:txBody>
          <a:bodyPr/>
          <a:lstStyle/>
          <a:p>
            <a:r>
              <a:rPr lang="en-US" sz="4000" dirty="0">
                <a:solidFill>
                  <a:schemeClr val="tx2"/>
                </a:solidFill>
                <a:latin typeface="+mj-lt"/>
                <a:ea typeface="+mj-ea"/>
                <a:cs typeface="+mj-cs"/>
              </a:rPr>
              <a:t>Terminology</a:t>
            </a:r>
            <a:endParaRPr lang="en-US" sz="4000" b="1" i="0" dirty="0">
              <a:effectLst/>
              <a:latin typeface="Slack-Lato"/>
            </a:endParaRPr>
          </a:p>
        </p:txBody>
      </p:sp>
      <p:sp>
        <p:nvSpPr>
          <p:cNvPr id="5" name="TextBox 4">
            <a:extLst>
              <a:ext uri="{FF2B5EF4-FFF2-40B4-BE49-F238E27FC236}">
                <a16:creationId xmlns:a16="http://schemas.microsoft.com/office/drawing/2014/main" id="{BEEF2B93-AC3E-43B7-B916-A7530146AD98}"/>
              </a:ext>
            </a:extLst>
          </p:cNvPr>
          <p:cNvSpPr txBox="1"/>
          <p:nvPr/>
        </p:nvSpPr>
        <p:spPr>
          <a:xfrm>
            <a:off x="517584" y="1828483"/>
            <a:ext cx="9920377" cy="1231106"/>
          </a:xfrm>
          <a:prstGeom prst="rect">
            <a:avLst/>
          </a:prstGeom>
          <a:noFill/>
        </p:spPr>
        <p:txBody>
          <a:bodyPr wrap="square">
            <a:spAutoFit/>
          </a:bodyPr>
          <a:lstStyle/>
          <a:p>
            <a:pPr algn="l"/>
            <a:endParaRPr lang="en-US" b="1" i="0" dirty="0">
              <a:effectLst/>
              <a:latin typeface="Slack-Lato"/>
            </a:endParaRPr>
          </a:p>
          <a:p>
            <a:pPr algn="l"/>
            <a:r>
              <a:rPr lang="en-US" sz="2000" dirty="0">
                <a:solidFill>
                  <a:schemeClr val="tx2"/>
                </a:solidFill>
                <a:latin typeface="+mj-lt"/>
                <a:ea typeface="+mj-ea"/>
                <a:cs typeface="+mj-cs"/>
              </a:rPr>
              <a:t>What are</a:t>
            </a:r>
            <a:r>
              <a:rPr lang="en-AU" sz="2000" b="1" dirty="0"/>
              <a:t>?</a:t>
            </a:r>
          </a:p>
          <a:p>
            <a:pPr algn="l"/>
            <a:endParaRPr lang="en-AU" b="1" dirty="0">
              <a:latin typeface="Consolas" panose="020B0609020204030204" pitchFamily="49" charset="0"/>
            </a:endParaRPr>
          </a:p>
          <a:p>
            <a:pPr algn="l"/>
            <a:r>
              <a:rPr lang="en-US" dirty="0">
                <a:latin typeface="Consolas" panose="020B0609020204030204" pitchFamily="49" charset="0"/>
              </a:rPr>
              <a:t>A criminal incident.</a:t>
            </a:r>
          </a:p>
        </p:txBody>
      </p:sp>
      <p:pic>
        <p:nvPicPr>
          <p:cNvPr id="7" name="Picture 12" descr="Image result for police victoria">
            <a:extLst>
              <a:ext uri="{FF2B5EF4-FFF2-40B4-BE49-F238E27FC236}">
                <a16:creationId xmlns:a16="http://schemas.microsoft.com/office/drawing/2014/main" id="{41383D76-3582-4F81-86FB-EA36179B9AA5}"/>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10239555" y="63500"/>
            <a:ext cx="1840683" cy="127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58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ED49-579A-42DB-B8FB-73D3E20BA1EB}"/>
              </a:ext>
            </a:extLst>
          </p:cNvPr>
          <p:cNvSpPr>
            <a:spLocks noGrp="1"/>
          </p:cNvSpPr>
          <p:nvPr>
            <p:ph type="title"/>
          </p:nvPr>
        </p:nvSpPr>
        <p:spPr/>
        <p:txBody>
          <a:bodyPr/>
          <a:lstStyle/>
          <a:p>
            <a:r>
              <a:rPr lang="en-US" sz="4000">
                <a:solidFill>
                  <a:schemeClr val="tx2"/>
                </a:solidFill>
                <a:latin typeface="+mj-lt"/>
                <a:ea typeface="+mj-ea"/>
                <a:cs typeface="+mj-cs"/>
              </a:rPr>
              <a:t>Terminology continued</a:t>
            </a:r>
            <a:endParaRPr lang="en-US" sz="4000" b="1" i="0" dirty="0">
              <a:effectLst/>
              <a:latin typeface="Slack-Lato"/>
            </a:endParaRPr>
          </a:p>
        </p:txBody>
      </p:sp>
      <p:sp>
        <p:nvSpPr>
          <p:cNvPr id="5" name="TextBox 4">
            <a:extLst>
              <a:ext uri="{FF2B5EF4-FFF2-40B4-BE49-F238E27FC236}">
                <a16:creationId xmlns:a16="http://schemas.microsoft.com/office/drawing/2014/main" id="{BEEF2B93-AC3E-43B7-B916-A7530146AD98}"/>
              </a:ext>
            </a:extLst>
          </p:cNvPr>
          <p:cNvSpPr txBox="1"/>
          <p:nvPr/>
        </p:nvSpPr>
        <p:spPr>
          <a:xfrm>
            <a:off x="517584" y="1828483"/>
            <a:ext cx="9920377" cy="3693319"/>
          </a:xfrm>
          <a:prstGeom prst="rect">
            <a:avLst/>
          </a:prstGeom>
          <a:noFill/>
        </p:spPr>
        <p:txBody>
          <a:bodyPr wrap="square">
            <a:spAutoFit/>
          </a:bodyPr>
          <a:lstStyle/>
          <a:p>
            <a:pPr algn="l"/>
            <a:endParaRPr lang="en-US" b="1" i="0" dirty="0">
              <a:effectLst/>
              <a:latin typeface="Slack-Lato"/>
            </a:endParaRPr>
          </a:p>
          <a:p>
            <a:pPr algn="l"/>
            <a:r>
              <a:rPr lang="en-US" sz="2000" dirty="0">
                <a:solidFill>
                  <a:schemeClr val="tx2"/>
                </a:solidFill>
                <a:latin typeface="+mj-lt"/>
                <a:ea typeface="+mj-ea"/>
                <a:cs typeface="+mj-cs"/>
              </a:rPr>
              <a:t>What are criminal incidents</a:t>
            </a:r>
            <a:r>
              <a:rPr lang="en-AU" sz="2000" b="1" dirty="0"/>
              <a:t>?</a:t>
            </a:r>
          </a:p>
          <a:p>
            <a:pPr algn="l"/>
            <a:endParaRPr lang="en-AU" b="1" dirty="0">
              <a:latin typeface="Consolas" panose="020B0609020204030204" pitchFamily="49" charset="0"/>
            </a:endParaRPr>
          </a:p>
          <a:p>
            <a:pPr algn="l"/>
            <a:r>
              <a:rPr lang="en-US" dirty="0">
                <a:latin typeface="Consolas" panose="020B0609020204030204" pitchFamily="49" charset="0"/>
              </a:rPr>
              <a:t>A recorded criminal incident is a criminal event that may include one or more offences, alleged offenders and/or victims, and that is recorded on a single date and at one location. </a:t>
            </a:r>
          </a:p>
          <a:p>
            <a:pPr algn="l"/>
            <a:endParaRPr lang="en-US" dirty="0">
              <a:latin typeface="Consolas" panose="020B0609020204030204" pitchFamily="49" charset="0"/>
            </a:endParaRPr>
          </a:p>
          <a:p>
            <a:pPr algn="l"/>
            <a:r>
              <a:rPr lang="en-US" dirty="0">
                <a:latin typeface="Consolas" panose="020B0609020204030204" pitchFamily="49" charset="0"/>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dirty="0">
              <a:latin typeface="Consolas" panose="020B0609020204030204" pitchFamily="49" charset="0"/>
            </a:endParaRPr>
          </a:p>
          <a:p>
            <a:pPr algn="l"/>
            <a:r>
              <a:rPr lang="en-US" dirty="0">
                <a:latin typeface="Consolas" panose="020B0609020204030204" pitchFamily="49" charset="0"/>
              </a:rPr>
              <a:t>Consequently, there's could be many offences in one criminal incident.</a:t>
            </a:r>
          </a:p>
        </p:txBody>
      </p:sp>
      <p:pic>
        <p:nvPicPr>
          <p:cNvPr id="6" name="Picture 5">
            <a:extLst>
              <a:ext uri="{FF2B5EF4-FFF2-40B4-BE49-F238E27FC236}">
                <a16:creationId xmlns:a16="http://schemas.microsoft.com/office/drawing/2014/main" id="{A16D1B48-2949-4FF5-A0C4-F8F30387A191}"/>
              </a:ext>
            </a:extLst>
          </p:cNvPr>
          <p:cNvPicPr>
            <a:picLocks noChangeAspect="1"/>
          </p:cNvPicPr>
          <p:nvPr/>
        </p:nvPicPr>
        <p:blipFill>
          <a:blip r:embed="rId2">
            <a:alphaModFix amt="50000"/>
          </a:blip>
          <a:stretch>
            <a:fillRect/>
          </a:stretch>
        </p:blipFill>
        <p:spPr>
          <a:xfrm>
            <a:off x="9174866" y="172528"/>
            <a:ext cx="2883806" cy="1655955"/>
          </a:xfrm>
          <a:prstGeom prst="rect">
            <a:avLst/>
          </a:prstGeom>
        </p:spPr>
      </p:pic>
    </p:spTree>
    <p:extLst>
      <p:ext uri="{BB962C8B-B14F-4D97-AF65-F5344CB8AC3E}">
        <p14:creationId xmlns:p14="http://schemas.microsoft.com/office/powerpoint/2010/main" val="407398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0" y="9963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0" y="4381327"/>
            <a:ext cx="11288486" cy="2062103"/>
          </a:xfrm>
          <a:prstGeom prst="rect">
            <a:avLst/>
          </a:prstGeom>
          <a:noFill/>
        </p:spPr>
        <p:txBody>
          <a:bodyPr wrap="square" rtlCol="0">
            <a:spAutoFit/>
          </a:bodyPr>
          <a:lstStyle/>
          <a:p>
            <a:r>
              <a:rPr lang="en-AU" dirty="0"/>
              <a:t>     </a:t>
            </a:r>
            <a:r>
              <a:rPr lang="en-AU" sz="2000" dirty="0">
                <a:solidFill>
                  <a:schemeClr val="tx2"/>
                </a:solidFill>
                <a:latin typeface="+mj-lt"/>
                <a:ea typeface="+mj-ea"/>
                <a:cs typeface="+mj-cs"/>
              </a:rPr>
              <a:t>Note:</a:t>
            </a:r>
          </a:p>
          <a:p>
            <a:endParaRPr lang="en-AU" dirty="0"/>
          </a:p>
          <a:p>
            <a:pPr marL="285750" indent="-285750">
              <a:buFont typeface="Arial" panose="020B0604020202020204" pitchFamily="34" charset="0"/>
              <a:buChar char="•"/>
            </a:pPr>
            <a:r>
              <a:rPr lang="en-AU" dirty="0">
                <a:latin typeface="Consolas" panose="020B0609020204030204" pitchFamily="49" charset="0"/>
              </a:rPr>
              <a:t>Property and deception offences (Green line) have far exceeded other Victorian offences followed by A Crimes against the person.</a:t>
            </a:r>
            <a:endParaRPr lang="en-AU" b="1" dirty="0"/>
          </a:p>
          <a:p>
            <a:pPr marL="285750" indent="-285750">
              <a:buFont typeface="Arial" panose="020B0604020202020204" pitchFamily="34" charset="0"/>
              <a:buChar char="•"/>
            </a:pPr>
            <a:r>
              <a:rPr lang="en-AU" dirty="0">
                <a:latin typeface="Consolas" panose="020B0609020204030204" pitchFamily="49" charset="0"/>
              </a:rPr>
              <a:t>The peak in 2016 relates to “Theft” as we will explore in the next slide.</a:t>
            </a:r>
          </a:p>
          <a:p>
            <a:pPr marL="285750" indent="-285750">
              <a:buFont typeface="Arial" panose="020B0604020202020204" pitchFamily="34" charset="0"/>
              <a:buChar char="•"/>
            </a:pPr>
            <a:r>
              <a:rPr lang="en-AU" dirty="0">
                <a:latin typeface="Consolas" panose="020B0609020204030204" pitchFamily="49" charset="0"/>
              </a:rPr>
              <a:t>A significant drop in overall Crime from 2020 is mostly due to COVID lockdowns in Victoria. The rate per 100k population shows similar trends.</a:t>
            </a:r>
          </a:p>
        </p:txBody>
      </p:sp>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3"/>
          <a:stretch>
            <a:fillRect/>
          </a:stretch>
        </p:blipFill>
        <p:spPr>
          <a:xfrm>
            <a:off x="6640286" y="2341894"/>
            <a:ext cx="4452256" cy="2489741"/>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5400000">
            <a:off x="4898955" y="3753851"/>
            <a:ext cx="3070066" cy="409678"/>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5878372">
            <a:off x="7732294" y="4301544"/>
            <a:ext cx="3100066" cy="405754"/>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A084D5-271D-45BA-90DD-647BBA6F398D}"/>
              </a:ext>
            </a:extLst>
          </p:cNvPr>
          <p:cNvSpPr txBox="1"/>
          <p:nvPr/>
        </p:nvSpPr>
        <p:spPr>
          <a:xfrm>
            <a:off x="180202" y="4679415"/>
            <a:ext cx="10513875" cy="2092881"/>
          </a:xfrm>
          <a:prstGeom prst="rect">
            <a:avLst/>
          </a:prstGeom>
          <a:noFill/>
        </p:spPr>
        <p:txBody>
          <a:bodyPr wrap="square" rtlCol="0">
            <a:spAutoFit/>
          </a:bodyPr>
          <a:lstStyle/>
          <a:p>
            <a:r>
              <a:rPr lang="en-AU" sz="2000" dirty="0">
                <a:solidFill>
                  <a:schemeClr val="tx2"/>
                </a:solidFill>
                <a:latin typeface="+mj-lt"/>
                <a:ea typeface="+mj-ea"/>
                <a:cs typeface="+mj-cs"/>
              </a:rPr>
              <a:t>Note:</a:t>
            </a:r>
          </a:p>
          <a:p>
            <a:endParaRPr lang="en-AU" sz="2000" dirty="0">
              <a:solidFill>
                <a:schemeClr val="tx2"/>
              </a:solidFill>
              <a:latin typeface="+mj-lt"/>
              <a:ea typeface="+mj-ea"/>
              <a:cs typeface="+mj-cs"/>
            </a:endParaRPr>
          </a:p>
          <a:p>
            <a:pPr marL="285750" indent="-285750">
              <a:buFont typeface="Arial" panose="020B0604020202020204" pitchFamily="34" charset="0"/>
              <a:buChar char="•"/>
            </a:pPr>
            <a:r>
              <a:rPr lang="en-AU" dirty="0">
                <a:latin typeface="Consolas" panose="020B0609020204030204" pitchFamily="49" charset="0"/>
              </a:rPr>
              <a:t>The peak in 2016 is mostly caused by “Theft”. The Moomba festival crime spree (Mar 2015) and the Bourke Road attack (Jan 2016) were both around this time. </a:t>
            </a:r>
          </a:p>
          <a:p>
            <a:pPr marL="285750" indent="-285750">
              <a:buFont typeface="Arial" panose="020B0604020202020204" pitchFamily="34" charset="0"/>
              <a:buChar char="•"/>
            </a:pPr>
            <a:endParaRPr lang="en-AU" dirty="0">
              <a:latin typeface="Consolas" panose="020B0609020204030204" pitchFamily="49" charset="0"/>
            </a:endParaRPr>
          </a:p>
          <a:p>
            <a:pPr marL="285750" indent="-285750">
              <a:buFont typeface="Arial" panose="020B0604020202020204" pitchFamily="34" charset="0"/>
              <a:buChar char="•"/>
            </a:pPr>
            <a:r>
              <a:rPr lang="en-AU" dirty="0">
                <a:latin typeface="Consolas" panose="020B0609020204030204" pitchFamily="49" charset="0"/>
              </a:rPr>
              <a:t>The Covid lockdowns in 2020-2021 resulted in significantly less thefts but other crimes remained relatively stable</a:t>
            </a:r>
            <a:r>
              <a:rPr lang="en-AU" b="1" dirty="0"/>
              <a:t>.</a:t>
            </a:r>
          </a:p>
        </p:txBody>
      </p:sp>
      <p:pic>
        <p:nvPicPr>
          <p:cNvPr id="3" name="Picture 2">
            <a:extLst>
              <a:ext uri="{FF2B5EF4-FFF2-40B4-BE49-F238E27FC236}">
                <a16:creationId xmlns:a16="http://schemas.microsoft.com/office/drawing/2014/main" id="{69978586-EA6C-4C2A-AD44-184A9BC7C844}"/>
              </a:ext>
            </a:extLst>
          </p:cNvPr>
          <p:cNvPicPr>
            <a:picLocks noChangeAspect="1"/>
          </p:cNvPicPr>
          <p:nvPr/>
        </p:nvPicPr>
        <p:blipFill>
          <a:blip r:embed="rId2"/>
          <a:stretch>
            <a:fillRect/>
          </a:stretch>
        </p:blipFill>
        <p:spPr>
          <a:xfrm>
            <a:off x="90002" y="85704"/>
            <a:ext cx="8811308" cy="4642591"/>
          </a:xfrm>
          <a:prstGeom prst="rect">
            <a:avLst/>
          </a:prstGeom>
        </p:spPr>
      </p:pic>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3"/>
          <a:stretch>
            <a:fillRect/>
          </a:stretch>
        </p:blipFill>
        <p:spPr>
          <a:xfrm>
            <a:off x="6445191" y="2527768"/>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9430918">
            <a:off x="5865259" y="1029239"/>
            <a:ext cx="461484" cy="3122795"/>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6897</TotalTime>
  <Words>786</Words>
  <Application>Microsoft Office PowerPoint</Application>
  <PresentationFormat>Widescreen</PresentationFormat>
  <Paragraphs>95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Avenir Next LT Pro</vt:lpstr>
      <vt:lpstr>Calibri</vt:lpstr>
      <vt:lpstr>Consolas</vt:lpstr>
      <vt:lpstr>Modern Love</vt:lpstr>
      <vt:lpstr>Slack-Lato</vt:lpstr>
      <vt:lpstr>BohemianVTI</vt:lpstr>
      <vt:lpstr>Crime in Victoria</vt:lpstr>
      <vt:lpstr>Order of Presentation</vt:lpstr>
      <vt:lpstr>PowerPoint Presentation</vt:lpstr>
      <vt:lpstr>Introduction</vt:lpstr>
      <vt:lpstr>Terminology</vt:lpstr>
      <vt:lpstr>Terminology continued</vt:lpstr>
      <vt:lpstr>What type of Offences?</vt:lpstr>
      <vt:lpstr>PowerPoint Presentation</vt:lpstr>
      <vt:lpstr>PowerPoint Presentation</vt:lpstr>
      <vt:lpstr>And other more serious Offences?</vt:lpstr>
      <vt:lpstr>PowerPoint Presentation</vt:lpstr>
      <vt:lpstr>PowerPoint Presentation</vt:lpstr>
      <vt:lpstr>Where do these Offences occur?</vt:lpstr>
      <vt:lpstr>Terminology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64</cp:revision>
  <dcterms:created xsi:type="dcterms:W3CDTF">2021-12-24T09:23:04Z</dcterms:created>
  <dcterms:modified xsi:type="dcterms:W3CDTF">2022-01-04T04:40:45Z</dcterms:modified>
</cp:coreProperties>
</file>